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16" r:id="rId2"/>
    <p:sldId id="547" r:id="rId3"/>
    <p:sldId id="685" r:id="rId4"/>
    <p:sldId id="481" r:id="rId5"/>
    <p:sldId id="548" r:id="rId6"/>
    <p:sldId id="482" r:id="rId7"/>
    <p:sldId id="686" r:id="rId8"/>
    <p:sldId id="430" r:id="rId9"/>
    <p:sldId id="710" r:id="rId10"/>
    <p:sldId id="471" r:id="rId11"/>
    <p:sldId id="711" r:id="rId12"/>
    <p:sldId id="661" r:id="rId13"/>
    <p:sldId id="704" r:id="rId14"/>
    <p:sldId id="705" r:id="rId15"/>
    <p:sldId id="706" r:id="rId16"/>
    <p:sldId id="707" r:id="rId17"/>
    <p:sldId id="473" r:id="rId18"/>
    <p:sldId id="708" r:id="rId19"/>
    <p:sldId id="712" r:id="rId20"/>
    <p:sldId id="562" r:id="rId21"/>
    <p:sldId id="479" r:id="rId22"/>
    <p:sldId id="713" r:id="rId23"/>
    <p:sldId id="491" r:id="rId24"/>
    <p:sldId id="492" r:id="rId25"/>
    <p:sldId id="493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3DF9B"/>
    <a:srgbClr val="C2DE9A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316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Relationship Id="rId9" Type="http://schemas.openxmlformats.org/officeDocument/2006/relationships/image" Target="../media/image23.tif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9.xml"/><Relationship Id="rId7" Type="http://schemas.openxmlformats.org/officeDocument/2006/relationships/image" Target="../media/image2.jpeg"/><Relationship Id="rId12" Type="http://schemas.openxmlformats.org/officeDocument/2006/relationships/image" Target="../media/image4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3.png"/><Relationship Id="rId5" Type="http://schemas.openxmlformats.org/officeDocument/2006/relationships/tags" Target="../tags/tag11.xml"/><Relationship Id="rId10" Type="http://schemas.openxmlformats.org/officeDocument/2006/relationships/image" Target="../media/image47.jpeg"/><Relationship Id="rId4" Type="http://schemas.openxmlformats.org/officeDocument/2006/relationships/tags" Target="../tags/tag10.xm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238250" y="1494155"/>
            <a:ext cx="956056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小数的近似数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580630" cy="108775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把较大数改写成用“万”或“亿”作单位的数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0" name="矩形 59"/>
          <p:cNvSpPr/>
          <p:nvPr/>
        </p:nvSpPr>
        <p:spPr>
          <a:xfrm>
            <a:off x="512827" y="1295843"/>
            <a:ext cx="77920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怎样改写成以“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”为单位的数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18783" y="2178958"/>
            <a:ext cx="5958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384400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千米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）万千米</a:t>
            </a:r>
          </a:p>
        </p:txBody>
      </p:sp>
      <p:sp>
        <p:nvSpPr>
          <p:cNvPr id="62" name="TextBox 1"/>
          <p:cNvSpPr txBox="1"/>
          <p:nvPr/>
        </p:nvSpPr>
        <p:spPr bwMode="auto">
          <a:xfrm>
            <a:off x="512192" y="2857955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方法一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3" name="Text Box 35"/>
          <p:cNvSpPr txBox="1">
            <a:spLocks noChangeArrowheads="1"/>
          </p:cNvSpPr>
          <p:nvPr/>
        </p:nvSpPr>
        <p:spPr bwMode="auto">
          <a:xfrm>
            <a:off x="2165985" y="2967355"/>
            <a:ext cx="9486265" cy="3046095"/>
          </a:xfrm>
          <a:prstGeom prst="rect">
            <a:avLst/>
          </a:prstGeom>
          <a:noFill/>
          <a:ln w="12700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cs typeface="微软雅黑" panose="020B0503020204020204" pitchFamily="34" charset="-122"/>
              </a:rPr>
              <a:t>384400</a:t>
            </a:r>
            <a:r>
              <a:rPr lang="zh-CN" altLang="en-US" sz="3200" dirty="0">
                <a:cs typeface="微软雅黑" panose="020B0503020204020204" pitchFamily="34" charset="-122"/>
              </a:rPr>
              <a:t>改写成用“万”作单位的数，就是看</a:t>
            </a:r>
            <a:endParaRPr lang="en-US" altLang="zh-CN" sz="3200" dirty="0"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cs typeface="微软雅黑" panose="020B0503020204020204" pitchFamily="34" charset="-122"/>
              </a:rPr>
              <a:t>384400</a:t>
            </a:r>
            <a:r>
              <a:rPr lang="zh-CN" altLang="en-US" sz="3200" dirty="0">
                <a:cs typeface="微软雅黑" panose="020B0503020204020204" pitchFamily="34" charset="-122"/>
              </a:rPr>
              <a:t>里面有几个</a:t>
            </a:r>
            <a:r>
              <a:rPr lang="en-US" altLang="zh-CN" sz="3200" dirty="0">
                <a:cs typeface="微软雅黑" panose="020B0503020204020204" pitchFamily="34" charset="-122"/>
              </a:rPr>
              <a:t>10000</a:t>
            </a:r>
            <a:r>
              <a:rPr lang="zh-CN" altLang="en-US" sz="3200" dirty="0">
                <a:cs typeface="微软雅黑" panose="020B0503020204020204" pitchFamily="34" charset="-122"/>
              </a:rPr>
              <a:t>，即</a:t>
            </a:r>
            <a:r>
              <a:rPr lang="en-US" altLang="zh-CN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384400÷10000</a:t>
            </a:r>
            <a:r>
              <a:rPr lang="zh-CN" altLang="en-US" sz="3200" dirty="0">
                <a:cs typeface="微软雅黑" panose="020B0503020204020204" pitchFamily="34" charset="-122"/>
              </a:rPr>
              <a:t>，</a:t>
            </a:r>
            <a:endParaRPr lang="en-US" altLang="zh-CN" sz="3200" dirty="0"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直接将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小数点向左移动四位</a:t>
            </a:r>
            <a:r>
              <a:rPr lang="zh-CN" altLang="en-US" sz="3200" dirty="0">
                <a:cs typeface="微软雅黑" panose="020B0503020204020204" pitchFamily="34" charset="-122"/>
              </a:rPr>
              <a:t>，在万位的右下角点</a:t>
            </a:r>
            <a:endParaRPr lang="en-US" altLang="zh-CN" sz="3200" dirty="0"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上小数点，去掉小数末尾的“</a:t>
            </a:r>
            <a:r>
              <a:rPr lang="en-US" altLang="zh-CN" sz="3200" dirty="0"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cs typeface="微软雅黑" panose="020B0503020204020204" pitchFamily="34" charset="-122"/>
              </a:rPr>
              <a:t>”加上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“万”</a:t>
            </a:r>
            <a:r>
              <a:rPr lang="zh-CN" altLang="en-US" sz="3200" dirty="0">
                <a:cs typeface="微软雅黑" panose="020B0503020204020204" pitchFamily="34" charset="-122"/>
              </a:rPr>
              <a:t>字。</a:t>
            </a:r>
          </a:p>
        </p:txBody>
      </p:sp>
      <p:sp>
        <p:nvSpPr>
          <p:cNvPr id="64" name="TextBox 1"/>
          <p:cNvSpPr txBox="1"/>
          <p:nvPr/>
        </p:nvSpPr>
        <p:spPr bwMode="auto">
          <a:xfrm>
            <a:off x="6040028" y="2177730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38.44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0" name="矩形 59"/>
          <p:cNvSpPr/>
          <p:nvPr/>
        </p:nvSpPr>
        <p:spPr>
          <a:xfrm>
            <a:off x="512827" y="1295843"/>
            <a:ext cx="77920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怎样改写成以“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”为单位的数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18783" y="2199278"/>
            <a:ext cx="5958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384400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千米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）万千米</a:t>
            </a:r>
          </a:p>
        </p:txBody>
      </p:sp>
      <p:sp>
        <p:nvSpPr>
          <p:cNvPr id="62" name="TextBox 1"/>
          <p:cNvSpPr txBox="1"/>
          <p:nvPr/>
        </p:nvSpPr>
        <p:spPr bwMode="auto">
          <a:xfrm>
            <a:off x="512192" y="3152595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方法二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4" name="TextBox 1"/>
          <p:cNvSpPr txBox="1"/>
          <p:nvPr/>
        </p:nvSpPr>
        <p:spPr bwMode="auto">
          <a:xfrm>
            <a:off x="6040028" y="2198050"/>
            <a:ext cx="1520309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38.44</a:t>
            </a: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5697583" y="4097789"/>
            <a:ext cx="3378780" cy="57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3200" dirty="0">
                <a:cs typeface="微软雅黑" panose="020B0503020204020204" pitchFamily="34" charset="-122"/>
              </a:rPr>
              <a:t>= 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38. 44</a:t>
            </a:r>
            <a:r>
              <a:rPr lang="zh-CN" altLang="en-US" sz="3200" spc="225" dirty="0">
                <a:cs typeface="微软雅黑" panose="020B0503020204020204" pitchFamily="34" charset="-122"/>
              </a:rPr>
              <a:t>万千米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3355340" y="4092575"/>
            <a:ext cx="23920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/>
              <a:t>38 4400</a:t>
            </a:r>
            <a:r>
              <a:rPr lang="en-US" altLang="zh-CN" sz="3200" dirty="0">
                <a:cs typeface="Times New Roman" panose="02020603050405020304" charset="0"/>
              </a:rPr>
              <a:t>km</a:t>
            </a:r>
          </a:p>
        </p:txBody>
      </p:sp>
      <p:sp>
        <p:nvSpPr>
          <p:cNvPr id="9" name="矩形 8"/>
          <p:cNvSpPr/>
          <p:nvPr/>
        </p:nvSpPr>
        <p:spPr>
          <a:xfrm>
            <a:off x="4036695" y="4154170"/>
            <a:ext cx="907415" cy="45656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1671955" y="5377815"/>
            <a:ext cx="9565640" cy="57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3200" dirty="0">
                <a:cs typeface="微软雅黑" panose="020B0503020204020204" pitchFamily="34" charset="-122"/>
              </a:rPr>
              <a:t>在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万位的右面</a:t>
            </a:r>
            <a:r>
              <a:rPr lang="zh-CN" altLang="en-US" sz="3200" dirty="0">
                <a:cs typeface="微软雅黑" panose="020B0503020204020204" pitchFamily="34" charset="-122"/>
              </a:rPr>
              <a:t>点上小数点，在数的后面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加上“万”</a:t>
            </a: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字。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454525" y="4592320"/>
            <a:ext cx="2839720" cy="446405"/>
            <a:chOff x="4370600" y="4355959"/>
            <a:chExt cx="2217759" cy="594881"/>
          </a:xfrm>
        </p:grpSpPr>
        <p:grpSp>
          <p:nvGrpSpPr>
            <p:cNvPr id="3" name="组合 2"/>
            <p:cNvGrpSpPr/>
            <p:nvPr/>
          </p:nvGrpSpPr>
          <p:grpSpPr>
            <a:xfrm>
              <a:off x="4370600" y="4364324"/>
              <a:ext cx="2217759" cy="586516"/>
              <a:chOff x="4864166" y="5132582"/>
              <a:chExt cx="2217759" cy="58651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4864166" y="5698990"/>
                <a:ext cx="2217759" cy="14843"/>
              </a:xfrm>
              <a:prstGeom prst="line">
                <a:avLst/>
              </a:prstGeom>
              <a:ln w="28575">
                <a:solidFill>
                  <a:srgbClr val="FF99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4580575" y="5423858"/>
                <a:ext cx="586516" cy="3963"/>
              </a:xfrm>
              <a:prstGeom prst="line">
                <a:avLst/>
              </a:prstGeom>
              <a:ln w="28575">
                <a:solidFill>
                  <a:srgbClr val="FF99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箭头连接符 13"/>
            <p:cNvCxnSpPr/>
            <p:nvPr/>
          </p:nvCxnSpPr>
          <p:spPr>
            <a:xfrm flipV="1">
              <a:off x="6580153" y="4355959"/>
              <a:ext cx="0" cy="567272"/>
            </a:xfrm>
            <a:prstGeom prst="straightConnector1">
              <a:avLst/>
            </a:prstGeom>
            <a:ln w="28575">
              <a:solidFill>
                <a:srgbClr val="FF99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2192655" y="3145155"/>
            <a:ext cx="9686925" cy="58356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四位一分级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的方法来确定万位或亿位比较方便。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878955" y="4196715"/>
            <a:ext cx="895985" cy="42989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4" grpId="0"/>
      <p:bldP spid="17" grpId="0"/>
      <p:bldP spid="18" grpId="0"/>
      <p:bldP spid="9" grpId="0" bldLvl="0" animBg="1"/>
      <p:bldP spid="11" grpId="0"/>
      <p:bldP spid="4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0" name="TextBox 14"/>
          <p:cNvSpPr txBox="1"/>
          <p:nvPr/>
        </p:nvSpPr>
        <p:spPr>
          <a:xfrm>
            <a:off x="527398" y="1415450"/>
            <a:ext cx="88569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把下面的数改写成用“万”作单位的数。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11950" y="36754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2" name="矩形 41"/>
          <p:cNvSpPr/>
          <p:nvPr/>
        </p:nvSpPr>
        <p:spPr>
          <a:xfrm>
            <a:off x="1285240" y="2463165"/>
            <a:ext cx="84143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98750000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39875600(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保留一位小数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842135" y="3510915"/>
            <a:ext cx="31699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98750000</a:t>
            </a:r>
          </a:p>
        </p:txBody>
      </p:sp>
      <p:sp>
        <p:nvSpPr>
          <p:cNvPr id="44" name="TextBox 14"/>
          <p:cNvSpPr txBox="1"/>
          <p:nvPr/>
        </p:nvSpPr>
        <p:spPr>
          <a:xfrm>
            <a:off x="4330448" y="4620379"/>
            <a:ext cx="23035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</a:p>
        </p:txBody>
      </p:sp>
      <p:sp>
        <p:nvSpPr>
          <p:cNvPr id="45" name="矩形 44"/>
          <p:cNvSpPr/>
          <p:nvPr/>
        </p:nvSpPr>
        <p:spPr>
          <a:xfrm>
            <a:off x="4330854" y="3510667"/>
            <a:ext cx="20510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=9875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</a:p>
        </p:txBody>
      </p:sp>
      <p:sp>
        <p:nvSpPr>
          <p:cNvPr id="47" name="矩形 46"/>
          <p:cNvSpPr/>
          <p:nvPr/>
        </p:nvSpPr>
        <p:spPr>
          <a:xfrm>
            <a:off x="1855470" y="4620260"/>
            <a:ext cx="29121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39875600</a:t>
            </a:r>
          </a:p>
        </p:txBody>
      </p:sp>
      <p:sp>
        <p:nvSpPr>
          <p:cNvPr id="48" name="TextBox 14"/>
          <p:cNvSpPr txBox="1"/>
          <p:nvPr/>
        </p:nvSpPr>
        <p:spPr>
          <a:xfrm>
            <a:off x="4767712" y="4620379"/>
            <a:ext cx="23035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3987.6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0"/>
          <a:stretch>
            <a:fillRect/>
          </a:stretch>
        </p:blipFill>
        <p:spPr>
          <a:xfrm>
            <a:off x="9384824" y="3091809"/>
            <a:ext cx="2686217" cy="328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977265" y="1494790"/>
            <a:ext cx="90658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木星离太阳的距离是多少亿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千米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一位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</a:p>
        </p:txBody>
      </p:sp>
      <p:pic>
        <p:nvPicPr>
          <p:cNvPr id="10" name="Picture 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325" y="2297430"/>
            <a:ext cx="749871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矩形 67"/>
          <p:cNvSpPr/>
          <p:nvPr/>
        </p:nvSpPr>
        <p:spPr>
          <a:xfrm>
            <a:off x="1614805" y="5288915"/>
            <a:ext cx="55302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你从图中看到了哪些信息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8103278" y="3036870"/>
            <a:ext cx="261494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≈</a:t>
            </a:r>
            <a:r>
              <a:rPr lang="en-US" altLang="zh-CN" sz="3200" baseline="-25000" dirty="0"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cs typeface="微软雅黑" panose="020B0503020204020204" pitchFamily="34" charset="-122"/>
              </a:rPr>
              <a:t>7. 8</a:t>
            </a:r>
            <a:r>
              <a:rPr lang="zh-CN" altLang="en-US" sz="3200" spc="225" dirty="0">
                <a:cs typeface="微软雅黑" panose="020B0503020204020204" pitchFamily="34" charset="-122"/>
              </a:rPr>
              <a:t>亿千米</a:t>
            </a:r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4882515" y="3036570"/>
            <a:ext cx="34448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 smtClean="0">
                <a:cs typeface="微软雅黑" panose="020B0503020204020204" pitchFamily="34" charset="-122"/>
              </a:rPr>
              <a:t>=</a:t>
            </a:r>
            <a:r>
              <a:rPr lang="en-US" altLang="zh-CN" sz="3200" baseline="-25000" dirty="0" smtClean="0"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7</a:t>
            </a:r>
            <a:r>
              <a:rPr lang="en-US" altLang="zh-CN" sz="3200" dirty="0">
                <a:cs typeface="微软雅黑" panose="020B0503020204020204" pitchFamily="34" charset="-122"/>
              </a:rPr>
              <a:t>. 7833</a:t>
            </a:r>
            <a:r>
              <a:rPr lang="zh-CN" altLang="en-US" sz="3200" spc="225" dirty="0">
                <a:cs typeface="微软雅黑" panose="020B0503020204020204" pitchFamily="34" charset="-122"/>
              </a:rPr>
              <a:t>亿千米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1762125" y="3036570"/>
            <a:ext cx="34956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/>
              <a:t>7 </a:t>
            </a:r>
            <a:r>
              <a:rPr lang="en-US" altLang="zh-CN" sz="3200" dirty="0" smtClean="0"/>
              <a:t>7833</a:t>
            </a:r>
            <a:r>
              <a:rPr lang="en-US" altLang="zh-CN" sz="3200" baseline="-25000" dirty="0" smtClean="0"/>
              <a:t> </a:t>
            </a:r>
            <a:r>
              <a:rPr lang="en-US" altLang="zh-CN" sz="3200" dirty="0" smtClean="0"/>
              <a:t>0000</a:t>
            </a:r>
            <a:r>
              <a:rPr lang="en-US" altLang="zh-CN" sz="3200" baseline="-25000" dirty="0" smtClean="0"/>
              <a:t> </a:t>
            </a:r>
            <a:r>
              <a:rPr lang="en-US" altLang="zh-CN" sz="3200" dirty="0">
                <a:cs typeface="Times New Roman" panose="02020603050405020304" charset="0"/>
              </a:rPr>
              <a:t>km</a:t>
            </a:r>
          </a:p>
        </p:txBody>
      </p:sp>
      <p:sp>
        <p:nvSpPr>
          <p:cNvPr id="10" name="矩形 9"/>
          <p:cNvSpPr/>
          <p:nvPr/>
        </p:nvSpPr>
        <p:spPr>
          <a:xfrm>
            <a:off x="450597" y="1359978"/>
            <a:ext cx="69792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怎样改写成以“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”为单位的数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398270" y="2198370"/>
            <a:ext cx="96539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778330000千米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亿千米（保留一位小数）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2603500" y="4153535"/>
            <a:ext cx="3667125" cy="2306955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在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亿位的右边</a:t>
            </a:r>
            <a:r>
              <a:rPr lang="zh-CN" altLang="en-US" sz="3200" dirty="0">
                <a:cs typeface="微软雅黑" panose="020B0503020204020204" pitchFamily="34" charset="-122"/>
              </a:rPr>
              <a:t>，点上小数点，在数的后面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加上“亿”字</a:t>
            </a:r>
            <a:r>
              <a:rPr lang="zh-CN" altLang="en-US" sz="3200" dirty="0"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58490" y="3517265"/>
            <a:ext cx="3142615" cy="446405"/>
            <a:chOff x="4370600" y="4355959"/>
            <a:chExt cx="2217759" cy="594880"/>
          </a:xfrm>
        </p:grpSpPr>
        <p:grpSp>
          <p:nvGrpSpPr>
            <p:cNvPr id="22" name="组合 21"/>
            <p:cNvGrpSpPr/>
            <p:nvPr/>
          </p:nvGrpSpPr>
          <p:grpSpPr>
            <a:xfrm>
              <a:off x="4370600" y="4364323"/>
              <a:ext cx="2217759" cy="586516"/>
              <a:chOff x="4864166" y="5132581"/>
              <a:chExt cx="2217759" cy="586516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V="1">
                <a:off x="4864166" y="5698990"/>
                <a:ext cx="2217759" cy="14843"/>
              </a:xfrm>
              <a:prstGeom prst="line">
                <a:avLst/>
              </a:prstGeom>
              <a:ln w="28575">
                <a:solidFill>
                  <a:srgbClr val="FF99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5400000">
                <a:off x="4591050" y="5423857"/>
                <a:ext cx="586516" cy="3963"/>
              </a:xfrm>
              <a:prstGeom prst="line">
                <a:avLst/>
              </a:prstGeom>
              <a:ln w="28575">
                <a:solidFill>
                  <a:srgbClr val="FF99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箭头连接符 24"/>
            <p:cNvCxnSpPr/>
            <p:nvPr/>
          </p:nvCxnSpPr>
          <p:spPr>
            <a:xfrm flipV="1">
              <a:off x="6576565" y="4355959"/>
              <a:ext cx="0" cy="567272"/>
            </a:xfrm>
            <a:prstGeom prst="straightConnector1">
              <a:avLst/>
            </a:prstGeom>
            <a:ln w="28575">
              <a:solidFill>
                <a:srgbClr val="FF99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270625" y="3534410"/>
            <a:ext cx="3052445" cy="430530"/>
            <a:chOff x="4370598" y="4371827"/>
            <a:chExt cx="1942256" cy="573749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4370598" y="4932623"/>
              <a:ext cx="1942256" cy="12953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V="1">
              <a:off x="6302047" y="4371827"/>
              <a:ext cx="0" cy="567272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6284595" y="4153535"/>
            <a:ext cx="4072890" cy="2306955"/>
          </a:xfrm>
          <a:prstGeom prst="rect">
            <a:avLst/>
          </a:prstGeom>
          <a:noFill/>
          <a:ln w="12700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运用“四舍五入”法，</a:t>
            </a:r>
            <a:r>
              <a:rPr lang="zh-CN" altLang="en-US" sz="3200" dirty="0">
                <a:solidFill>
                  <a:srgbClr val="FF0000"/>
                </a:solidFill>
                <a:cs typeface="微软雅黑" panose="020B0503020204020204" pitchFamily="34" charset="-122"/>
              </a:rPr>
              <a:t>百分位上的数字</a:t>
            </a:r>
            <a:r>
              <a:rPr lang="en-US" altLang="zh-CN" sz="3200" dirty="0"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cs typeface="微软雅黑" panose="020B0503020204020204" pitchFamily="34" charset="-122"/>
              </a:rPr>
              <a:t>＞</a:t>
            </a:r>
            <a:r>
              <a:rPr lang="en-US" altLang="zh-CN" sz="3200" dirty="0">
                <a:cs typeface="微软雅黑" panose="020B0503020204020204" pitchFamily="34" charset="-122"/>
              </a:rPr>
              <a:t>5</a:t>
            </a:r>
            <a:r>
              <a:rPr lang="zh-CN" altLang="en-US" sz="3200" dirty="0">
                <a:cs typeface="微软雅黑" panose="020B0503020204020204" pitchFamily="34" charset="-122"/>
              </a:rPr>
              <a:t>，向前一位进</a:t>
            </a:r>
            <a:r>
              <a:rPr lang="en-US" altLang="zh-CN" sz="3200" dirty="0"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165350" y="3115945"/>
            <a:ext cx="2086610" cy="36512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85485" y="3145790"/>
            <a:ext cx="1375410" cy="36512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57720" y="3145535"/>
            <a:ext cx="745212" cy="365152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"/>
          <p:cNvSpPr txBox="1"/>
          <p:nvPr/>
        </p:nvSpPr>
        <p:spPr bwMode="auto">
          <a:xfrm>
            <a:off x="5256898" y="2198395"/>
            <a:ext cx="816548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7.8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  <p:bldP spid="12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7679098" y="3429645"/>
            <a:ext cx="261494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cs typeface="微软雅黑" panose="020B0503020204020204" pitchFamily="34" charset="-122"/>
              </a:rPr>
              <a:t>≈</a:t>
            </a:r>
            <a:r>
              <a:rPr lang="en-US" altLang="zh-CN" sz="3200" baseline="-25000" dirty="0"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cs typeface="微软雅黑" panose="020B0503020204020204" pitchFamily="34" charset="-122"/>
              </a:rPr>
              <a:t>7. 8</a:t>
            </a:r>
            <a:r>
              <a:rPr lang="zh-CN" altLang="en-US" sz="3200" spc="225" dirty="0">
                <a:cs typeface="微软雅黑" panose="020B0503020204020204" pitchFamily="34" charset="-122"/>
              </a:rPr>
              <a:t>亿千米</a:t>
            </a: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4530090" y="3429635"/>
            <a:ext cx="34188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 smtClean="0">
                <a:cs typeface="微软雅黑" panose="020B0503020204020204" pitchFamily="34" charset="-122"/>
              </a:rPr>
              <a:t>=</a:t>
            </a:r>
            <a:r>
              <a:rPr lang="en-US" altLang="zh-CN" sz="3200" baseline="-25000" dirty="0" smtClean="0"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7</a:t>
            </a:r>
            <a:r>
              <a:rPr lang="en-US" altLang="zh-CN" sz="3200" dirty="0">
                <a:cs typeface="微软雅黑" panose="020B0503020204020204" pitchFamily="34" charset="-122"/>
              </a:rPr>
              <a:t>. 7833</a:t>
            </a:r>
            <a:r>
              <a:rPr lang="zh-CN" altLang="en-US" sz="3200" spc="225" dirty="0">
                <a:cs typeface="微软雅黑" panose="020B0503020204020204" pitchFamily="34" charset="-122"/>
              </a:rPr>
              <a:t>亿千米</a:t>
            </a:r>
          </a:p>
        </p:txBody>
      </p:sp>
      <p:sp>
        <p:nvSpPr>
          <p:cNvPr id="11" name="矩形 10"/>
          <p:cNvSpPr/>
          <p:nvPr/>
        </p:nvSpPr>
        <p:spPr>
          <a:xfrm>
            <a:off x="684912" y="1435543"/>
            <a:ext cx="77920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你能说一说改写和求近似数的差别吗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矩形 20"/>
          <p:cNvSpPr/>
          <p:nvPr/>
        </p:nvSpPr>
        <p:spPr>
          <a:xfrm>
            <a:off x="1635125" y="2432685"/>
            <a:ext cx="94265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778330000千米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亿千米（保留一位小数）</a:t>
            </a:r>
          </a:p>
        </p:txBody>
      </p:sp>
      <p:sp>
        <p:nvSpPr>
          <p:cNvPr id="22" name="矩形 21"/>
          <p:cNvSpPr/>
          <p:nvPr/>
        </p:nvSpPr>
        <p:spPr>
          <a:xfrm>
            <a:off x="5388610" y="3538855"/>
            <a:ext cx="1449070" cy="36512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13550" y="3538945"/>
            <a:ext cx="745212" cy="365152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"/>
          <p:cNvSpPr txBox="1"/>
          <p:nvPr/>
        </p:nvSpPr>
        <p:spPr bwMode="auto">
          <a:xfrm>
            <a:off x="5301983" y="2432761"/>
            <a:ext cx="816548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7.8</a:t>
            </a:r>
          </a:p>
        </p:txBody>
      </p:sp>
      <p:sp>
        <p:nvSpPr>
          <p:cNvPr id="25" name="矩形 24"/>
          <p:cNvSpPr/>
          <p:nvPr/>
        </p:nvSpPr>
        <p:spPr>
          <a:xfrm>
            <a:off x="4610968" y="3429772"/>
            <a:ext cx="335525" cy="583565"/>
          </a:xfrm>
          <a:prstGeom prst="rect">
            <a:avLst/>
          </a:prstGeom>
          <a:ln w="28575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13082" y="3429800"/>
            <a:ext cx="403426" cy="583565"/>
          </a:xfrm>
          <a:prstGeom prst="rect">
            <a:avLst/>
          </a:prstGeom>
          <a:ln w="28575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34490" y="4375785"/>
            <a:ext cx="9773285" cy="2030095"/>
          </a:xfrm>
          <a:prstGeom prst="rect">
            <a:avLst/>
          </a:prstGeom>
          <a:ln w="28575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不改变原数大小，只改变原数的计量单位，所以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用“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”连接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求近似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数是把指定单位以下的数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四舍五入，数的大小改变，所以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用“≈”连接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8" name="Text Box 35"/>
          <p:cNvSpPr txBox="1">
            <a:spLocks noChangeArrowheads="1"/>
          </p:cNvSpPr>
          <p:nvPr/>
        </p:nvSpPr>
        <p:spPr bwMode="auto">
          <a:xfrm>
            <a:off x="1430020" y="3429635"/>
            <a:ext cx="32873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200" dirty="0"/>
              <a:t>7 </a:t>
            </a:r>
            <a:r>
              <a:rPr lang="en-US" altLang="zh-CN" sz="3200" dirty="0" smtClean="0"/>
              <a:t>7833</a:t>
            </a:r>
            <a:r>
              <a:rPr lang="en-US" altLang="zh-CN" sz="3200" baseline="-25000" dirty="0" smtClean="0"/>
              <a:t> </a:t>
            </a:r>
            <a:r>
              <a:rPr lang="en-US" altLang="zh-CN" sz="3200" dirty="0" smtClean="0"/>
              <a:t>0000</a:t>
            </a:r>
            <a:r>
              <a:rPr lang="en-US" altLang="zh-CN" sz="3200" baseline="-25000" dirty="0" smtClean="0"/>
              <a:t> </a:t>
            </a:r>
            <a:r>
              <a:rPr lang="en-US" altLang="zh-CN" sz="3200" dirty="0">
                <a:cs typeface="Times New Roman" panose="02020603050405020304" charset="0"/>
              </a:rPr>
              <a:t>km</a:t>
            </a:r>
          </a:p>
        </p:txBody>
      </p:sp>
      <p:sp>
        <p:nvSpPr>
          <p:cNvPr id="29" name="矩形 28"/>
          <p:cNvSpPr/>
          <p:nvPr/>
        </p:nvSpPr>
        <p:spPr>
          <a:xfrm>
            <a:off x="1882775" y="3538855"/>
            <a:ext cx="2048510" cy="365125"/>
          </a:xfrm>
          <a:prstGeom prst="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  <p:bldP spid="26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596296" y="1437675"/>
            <a:ext cx="88569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把下面的数改写成用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“亿”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作单位的数。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1950" y="36754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632585" y="2507615"/>
            <a:ext cx="80791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145000000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674275600(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保留两位小数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8970" y="3577590"/>
            <a:ext cx="31883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145000000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4725418" y="4709279"/>
            <a:ext cx="23035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</a:p>
        </p:txBody>
      </p:sp>
      <p:sp>
        <p:nvSpPr>
          <p:cNvPr id="11" name="矩形 10"/>
          <p:cNvSpPr/>
          <p:nvPr/>
        </p:nvSpPr>
        <p:spPr>
          <a:xfrm>
            <a:off x="4725824" y="3577342"/>
            <a:ext cx="189293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=1.45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</a:t>
            </a:r>
          </a:p>
        </p:txBody>
      </p:sp>
      <p:sp>
        <p:nvSpPr>
          <p:cNvPr id="12" name="矩形 11"/>
          <p:cNvSpPr/>
          <p:nvPr/>
        </p:nvSpPr>
        <p:spPr>
          <a:xfrm>
            <a:off x="1927225" y="4709160"/>
            <a:ext cx="30321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674275600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5214117" y="4709279"/>
            <a:ext cx="23035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6.74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160"/>
          <a:stretch>
            <a:fillRect/>
          </a:stretch>
        </p:blipFill>
        <p:spPr>
          <a:xfrm>
            <a:off x="9453464" y="3024867"/>
            <a:ext cx="2738559" cy="334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447415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1.完成教材第53页“做一做”。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Box 17"/>
          <p:cNvSpPr txBox="1">
            <a:spLocks noChangeArrowheads="1"/>
          </p:cNvSpPr>
          <p:nvPr/>
        </p:nvSpPr>
        <p:spPr bwMode="auto">
          <a:xfrm>
            <a:off x="5320665" y="2841625"/>
            <a:ext cx="62280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8699200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=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万台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21" name="TextBox 17"/>
          <p:cNvSpPr txBox="1">
            <a:spLocks noChangeArrowheads="1"/>
          </p:cNvSpPr>
          <p:nvPr/>
        </p:nvSpPr>
        <p:spPr bwMode="auto">
          <a:xfrm>
            <a:off x="3194050" y="5755640"/>
            <a:ext cx="87185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122314000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=</a:t>
            </a:r>
            <a:r>
              <a:rPr lang="en-US" altLang="zh-CN" sz="32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   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一亿台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(</a:t>
            </a:r>
            <a:r>
              <a:rPr lang="zh-CN" altLang="en-US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保留两位小数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22" name="TextBox 17"/>
          <p:cNvSpPr txBox="1">
            <a:spLocks noChangeArrowheads="1"/>
          </p:cNvSpPr>
          <p:nvPr/>
        </p:nvSpPr>
        <p:spPr bwMode="auto">
          <a:xfrm>
            <a:off x="419735" y="1796415"/>
            <a:ext cx="111956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下面是我国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2011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年冰箱和彩电的产量，按照要求改写各数。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23" name="TextBox 4"/>
          <p:cNvSpPr txBox="1">
            <a:spLocks noChangeArrowheads="1"/>
          </p:cNvSpPr>
          <p:nvPr/>
        </p:nvSpPr>
        <p:spPr bwMode="auto">
          <a:xfrm>
            <a:off x="8001000" y="2834005"/>
            <a:ext cx="17843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8699.2</a:t>
            </a:r>
          </a:p>
        </p:txBody>
      </p:sp>
      <p:sp>
        <p:nvSpPr>
          <p:cNvPr id="124" name="TextBox 4"/>
          <p:cNvSpPr txBox="1">
            <a:spLocks noChangeArrowheads="1"/>
          </p:cNvSpPr>
          <p:nvPr/>
        </p:nvSpPr>
        <p:spPr bwMode="auto">
          <a:xfrm>
            <a:off x="6363970" y="5755640"/>
            <a:ext cx="13087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1.22</a:t>
            </a: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45" y="2640330"/>
            <a:ext cx="3525520" cy="190627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8105" y="3544570"/>
            <a:ext cx="3704590" cy="190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447415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2.完成教材第54页练习十三第3,4题。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08635" y="1796415"/>
            <a:ext cx="82270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把下面各数改写成用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“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亿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”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作单位的数。</a:t>
            </a:r>
            <a:endParaRPr lang="zh-CN" altLang="en-US" sz="3200" dirty="0" smtClean="0">
              <a:noFill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754505" y="5745480"/>
            <a:ext cx="18116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18.6亿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317365" y="5745480"/>
            <a:ext cx="19837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327.9亿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7182485" y="5745480"/>
            <a:ext cx="12833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2.4亿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6670" y="2661920"/>
            <a:ext cx="53435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4485" y="3509010"/>
            <a:ext cx="9726295" cy="2018030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9609455" y="5745480"/>
            <a:ext cx="12833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2.9亿</a:t>
            </a:r>
          </a:p>
        </p:txBody>
      </p:sp>
      <p:pic>
        <p:nvPicPr>
          <p:cNvPr id="1026" name="Picture 2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0047"/>
          <a:stretch>
            <a:fillRect/>
          </a:stretch>
        </p:blipFill>
        <p:spPr bwMode="auto">
          <a:xfrm>
            <a:off x="8735695" y="1970405"/>
            <a:ext cx="2019935" cy="1792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447415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2.完成教材第54页练习十三第3,4题。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334645" y="1796415"/>
            <a:ext cx="116624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把横线上的数改写成用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“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万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”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作单位的数（保留两个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小数） 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980940" y="5596255"/>
            <a:ext cx="19475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3.60万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0340340" y="5596255"/>
            <a:ext cx="18516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3.39万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4570" y="2558415"/>
            <a:ext cx="3185795" cy="2195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8485" y="2567940"/>
            <a:ext cx="2955925" cy="2176780"/>
          </a:xfrm>
          <a:prstGeom prst="rect">
            <a:avLst/>
          </a:prstGeom>
        </p:spPr>
      </p:pic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938655" y="5011420"/>
            <a:ext cx="4110990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台湾岛是我国第一大岛，面积是</a:t>
            </a:r>
            <a:r>
              <a:rPr lang="en-US" altLang="zh-CN" sz="28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35990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km</a:t>
            </a:r>
            <a:r>
              <a:rPr lang="en-US" altLang="zh-CN" sz="280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。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6928485" y="5011420"/>
            <a:ext cx="408749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海南岛是我国第二大岛，面积是</a:t>
            </a:r>
            <a:r>
              <a:rPr lang="en-US" altLang="zh-CN" sz="2800" u="sng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33900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km</a:t>
            </a:r>
            <a:r>
              <a:rPr lang="en-US" altLang="zh-CN" sz="280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98" name="Text Box 4"/>
          <p:cNvSpPr txBox="1">
            <a:spLocks noChangeArrowheads="1"/>
          </p:cNvSpPr>
          <p:nvPr/>
        </p:nvSpPr>
        <p:spPr bwMode="auto">
          <a:xfrm>
            <a:off x="513507" y="1283725"/>
            <a:ext cx="187220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9" name="TextBox 12"/>
          <p:cNvSpPr txBox="1"/>
          <p:nvPr/>
        </p:nvSpPr>
        <p:spPr>
          <a:xfrm>
            <a:off x="3533505" y="2229887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</a:p>
        </p:txBody>
      </p:sp>
      <p:sp>
        <p:nvSpPr>
          <p:cNvPr id="200" name="矩形 199"/>
          <p:cNvSpPr/>
          <p:nvPr/>
        </p:nvSpPr>
        <p:spPr>
          <a:xfrm>
            <a:off x="1720264" y="2229645"/>
            <a:ext cx="18133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25÷10=</a:t>
            </a:r>
          </a:p>
        </p:txBody>
      </p:sp>
      <p:sp>
        <p:nvSpPr>
          <p:cNvPr id="201" name="矩形 200"/>
          <p:cNvSpPr/>
          <p:nvPr/>
        </p:nvSpPr>
        <p:spPr>
          <a:xfrm>
            <a:off x="6578691" y="2229645"/>
            <a:ext cx="2047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800÷10=</a:t>
            </a:r>
          </a:p>
        </p:txBody>
      </p:sp>
      <p:sp>
        <p:nvSpPr>
          <p:cNvPr id="202" name="矩形 201"/>
          <p:cNvSpPr/>
          <p:nvPr/>
        </p:nvSpPr>
        <p:spPr>
          <a:xfrm>
            <a:off x="1720264" y="3300791"/>
            <a:ext cx="2404826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132.1÷10=</a:t>
            </a:r>
          </a:p>
        </p:txBody>
      </p:sp>
      <p:sp>
        <p:nvSpPr>
          <p:cNvPr id="203" name="矩形 202"/>
          <p:cNvSpPr/>
          <p:nvPr/>
        </p:nvSpPr>
        <p:spPr>
          <a:xfrm>
            <a:off x="6578691" y="3300791"/>
            <a:ext cx="2047355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25÷100=</a:t>
            </a:r>
          </a:p>
        </p:txBody>
      </p:sp>
      <p:sp>
        <p:nvSpPr>
          <p:cNvPr id="204" name="TextBox 18"/>
          <p:cNvSpPr txBox="1"/>
          <p:nvPr/>
        </p:nvSpPr>
        <p:spPr>
          <a:xfrm>
            <a:off x="8823625" y="219875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</a:p>
        </p:txBody>
      </p:sp>
      <p:sp>
        <p:nvSpPr>
          <p:cNvPr id="205" name="TextBox 19"/>
          <p:cNvSpPr txBox="1"/>
          <p:nvPr/>
        </p:nvSpPr>
        <p:spPr>
          <a:xfrm>
            <a:off x="4124826" y="3296199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13.21</a:t>
            </a:r>
          </a:p>
        </p:txBody>
      </p:sp>
      <p:sp>
        <p:nvSpPr>
          <p:cNvPr id="206" name="TextBox 23"/>
          <p:cNvSpPr txBox="1"/>
          <p:nvPr/>
        </p:nvSpPr>
        <p:spPr>
          <a:xfrm>
            <a:off x="8625650" y="3238337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</a:p>
        </p:txBody>
      </p:sp>
      <p:sp>
        <p:nvSpPr>
          <p:cNvPr id="207" name="矩形 206"/>
          <p:cNvSpPr/>
          <p:nvPr/>
        </p:nvSpPr>
        <p:spPr>
          <a:xfrm>
            <a:off x="1720264" y="4371401"/>
            <a:ext cx="2281394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800÷100=</a:t>
            </a:r>
          </a:p>
        </p:txBody>
      </p:sp>
      <p:sp>
        <p:nvSpPr>
          <p:cNvPr id="208" name="矩形 207"/>
          <p:cNvSpPr/>
          <p:nvPr/>
        </p:nvSpPr>
        <p:spPr>
          <a:xfrm>
            <a:off x="6578691" y="4371401"/>
            <a:ext cx="2404826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22.1÷100=</a:t>
            </a:r>
          </a:p>
        </p:txBody>
      </p:sp>
      <p:sp>
        <p:nvSpPr>
          <p:cNvPr id="209" name="TextBox 26"/>
          <p:cNvSpPr txBox="1"/>
          <p:nvPr/>
        </p:nvSpPr>
        <p:spPr>
          <a:xfrm>
            <a:off x="4242548" y="430918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210" name="TextBox 27"/>
          <p:cNvSpPr txBox="1"/>
          <p:nvPr/>
        </p:nvSpPr>
        <p:spPr>
          <a:xfrm>
            <a:off x="8983028" y="4340458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0.221</a:t>
            </a:r>
          </a:p>
        </p:txBody>
      </p:sp>
      <p:sp>
        <p:nvSpPr>
          <p:cNvPr id="211" name="矩形 210"/>
          <p:cNvSpPr/>
          <p:nvPr/>
        </p:nvSpPr>
        <p:spPr>
          <a:xfrm>
            <a:off x="1720264" y="5442011"/>
            <a:ext cx="2281394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25÷1000=</a:t>
            </a:r>
          </a:p>
        </p:txBody>
      </p:sp>
      <p:sp>
        <p:nvSpPr>
          <p:cNvPr id="212" name="矩形 211"/>
          <p:cNvSpPr/>
          <p:nvPr/>
        </p:nvSpPr>
        <p:spPr>
          <a:xfrm>
            <a:off x="6578691" y="5442011"/>
            <a:ext cx="2515432" cy="64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800÷1000=</a:t>
            </a:r>
          </a:p>
        </p:txBody>
      </p:sp>
      <p:sp>
        <p:nvSpPr>
          <p:cNvPr id="213" name="TextBox 30"/>
          <p:cNvSpPr txBox="1"/>
          <p:nvPr/>
        </p:nvSpPr>
        <p:spPr>
          <a:xfrm>
            <a:off x="4125069" y="5379920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0.025</a:t>
            </a:r>
          </a:p>
        </p:txBody>
      </p:sp>
      <p:sp>
        <p:nvSpPr>
          <p:cNvPr id="214" name="TextBox 31"/>
          <p:cNvSpPr txBox="1"/>
          <p:nvPr/>
        </p:nvSpPr>
        <p:spPr>
          <a:xfrm>
            <a:off x="9141622" y="5379958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4" grpId="0"/>
      <p:bldP spid="205" grpId="0"/>
      <p:bldP spid="206" grpId="0"/>
      <p:bldP spid="209" grpId="0"/>
      <p:bldP spid="210" grpId="0"/>
      <p:bldP spid="213" grpId="0"/>
      <p:bldP spid="2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81555" y="1447165"/>
            <a:ext cx="5896610" cy="450024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把大数改写成用“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”作单位的数都要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除以10000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,小数点都是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向左移动4位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,所以在改写时只要在万位右边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点上小数点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,去掉小数末尾的0,再在数的后面写上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字就可以了。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81555" y="1608455"/>
            <a:ext cx="6597015" cy="253047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把一个大数改写成用“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”作单位的数,在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的后面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点上小数点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,去掉小数末尾的0,再在数的后面写上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就可以了。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81555" y="4432935"/>
            <a:ext cx="6597015" cy="191516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在改写完大数之后一定要记得写上单位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,有单位名称的还要再写上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单位名称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教材第54页第7,8题。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57" name="矩形 56"/>
          <p:cNvSpPr/>
          <p:nvPr/>
        </p:nvSpPr>
        <p:spPr>
          <a:xfrm>
            <a:off x="597535" y="1341755"/>
            <a:ext cx="95294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把下面各数改写成用“万”或“亿”作单位的数。</a:t>
            </a:r>
          </a:p>
        </p:txBody>
      </p:sp>
      <p:sp>
        <p:nvSpPr>
          <p:cNvPr id="58" name="矩形 57"/>
          <p:cNvSpPr/>
          <p:nvPr/>
        </p:nvSpPr>
        <p:spPr>
          <a:xfrm>
            <a:off x="1365552" y="2345117"/>
            <a:ext cx="88334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预计到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年北京人口将达到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15550000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</a:p>
        </p:txBody>
      </p:sp>
      <p:sp>
        <p:nvSpPr>
          <p:cNvPr id="59" name="TextBox 47"/>
          <p:cNvSpPr txBox="1"/>
          <p:nvPr/>
        </p:nvSpPr>
        <p:spPr>
          <a:xfrm>
            <a:off x="5727278" y="3326517"/>
            <a:ext cx="13741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1555</a:t>
            </a:r>
          </a:p>
        </p:txBody>
      </p:sp>
      <p:sp>
        <p:nvSpPr>
          <p:cNvPr id="60" name="矩形 59"/>
          <p:cNvSpPr/>
          <p:nvPr/>
        </p:nvSpPr>
        <p:spPr>
          <a:xfrm>
            <a:off x="2985633" y="3348210"/>
            <a:ext cx="48831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15550000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 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</a:p>
        </p:txBody>
      </p:sp>
      <p:sp>
        <p:nvSpPr>
          <p:cNvPr id="61" name="矩形 60"/>
          <p:cNvSpPr/>
          <p:nvPr/>
        </p:nvSpPr>
        <p:spPr>
          <a:xfrm>
            <a:off x="1365563" y="4431908"/>
            <a:ext cx="84969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(2)2009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年我国电话用户超过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户。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6469789" y="5381605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63" name="矩形 62"/>
          <p:cNvSpPr/>
          <p:nvPr/>
        </p:nvSpPr>
        <p:spPr>
          <a:xfrm>
            <a:off x="2985644" y="5413217"/>
            <a:ext cx="501332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1000000000=(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4" name="TextBox 14"/>
          <p:cNvSpPr txBox="1"/>
          <p:nvPr/>
        </p:nvSpPr>
        <p:spPr>
          <a:xfrm>
            <a:off x="1153215" y="2054826"/>
            <a:ext cx="3506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227940000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</a:p>
        </p:txBody>
      </p:sp>
      <p:sp>
        <p:nvSpPr>
          <p:cNvPr id="65" name="TextBox 14"/>
          <p:cNvSpPr txBox="1"/>
          <p:nvPr/>
        </p:nvSpPr>
        <p:spPr>
          <a:xfrm>
            <a:off x="6946265" y="4481830"/>
            <a:ext cx="2337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57910000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282246" y="2874060"/>
            <a:ext cx="2087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57910000</a:t>
            </a:r>
          </a:p>
        </p:txBody>
      </p:sp>
      <p:sp>
        <p:nvSpPr>
          <p:cNvPr id="67" name="TextBox 14"/>
          <p:cNvSpPr txBox="1"/>
          <p:nvPr/>
        </p:nvSpPr>
        <p:spPr>
          <a:xfrm>
            <a:off x="352604" y="1305002"/>
            <a:ext cx="3506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读一读下面的数。</a:t>
            </a:r>
          </a:p>
        </p:txBody>
      </p:sp>
      <p:sp>
        <p:nvSpPr>
          <p:cNvPr id="68" name="TextBox 14"/>
          <p:cNvSpPr txBox="1"/>
          <p:nvPr/>
        </p:nvSpPr>
        <p:spPr>
          <a:xfrm>
            <a:off x="3568700" y="2054860"/>
            <a:ext cx="1683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作：</a:t>
            </a:r>
          </a:p>
        </p:txBody>
      </p:sp>
      <p:sp>
        <p:nvSpPr>
          <p:cNvPr id="69" name="TextBox 14"/>
          <p:cNvSpPr txBox="1"/>
          <p:nvPr/>
        </p:nvSpPr>
        <p:spPr>
          <a:xfrm>
            <a:off x="3568700" y="2866390"/>
            <a:ext cx="1500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作：</a:t>
            </a:r>
          </a:p>
        </p:txBody>
      </p:sp>
      <p:sp>
        <p:nvSpPr>
          <p:cNvPr id="70" name="TextBox 14"/>
          <p:cNvSpPr txBox="1"/>
          <p:nvPr/>
        </p:nvSpPr>
        <p:spPr>
          <a:xfrm>
            <a:off x="4770709" y="2055014"/>
            <a:ext cx="495222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二亿二千七百九十四万</a:t>
            </a:r>
          </a:p>
        </p:txBody>
      </p:sp>
      <p:sp>
        <p:nvSpPr>
          <p:cNvPr id="71" name="TextBox 14"/>
          <p:cNvSpPr txBox="1"/>
          <p:nvPr/>
        </p:nvSpPr>
        <p:spPr>
          <a:xfrm>
            <a:off x="4770439" y="2873869"/>
            <a:ext cx="45134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五千七百九十一万</a:t>
            </a:r>
          </a:p>
        </p:txBody>
      </p:sp>
      <p:sp>
        <p:nvSpPr>
          <p:cNvPr id="72" name="矩形 71"/>
          <p:cNvSpPr/>
          <p:nvPr/>
        </p:nvSpPr>
        <p:spPr>
          <a:xfrm>
            <a:off x="352733" y="3677933"/>
            <a:ext cx="546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改写成用“万”作单位的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090753" y="4481630"/>
            <a:ext cx="2326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227940000</a:t>
            </a:r>
          </a:p>
        </p:txBody>
      </p:sp>
      <p:sp>
        <p:nvSpPr>
          <p:cNvPr id="74" name="TextBox 14"/>
          <p:cNvSpPr txBox="1"/>
          <p:nvPr/>
        </p:nvSpPr>
        <p:spPr>
          <a:xfrm>
            <a:off x="8967442" y="4481570"/>
            <a:ext cx="230357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=5791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</a:p>
        </p:txBody>
      </p:sp>
      <p:sp>
        <p:nvSpPr>
          <p:cNvPr id="75" name="矩形 74"/>
          <p:cNvSpPr/>
          <p:nvPr/>
        </p:nvSpPr>
        <p:spPr>
          <a:xfrm>
            <a:off x="4404103" y="4481630"/>
            <a:ext cx="2081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=22794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</a:p>
        </p:txBody>
      </p:sp>
      <p:sp>
        <p:nvSpPr>
          <p:cNvPr id="76" name="矩形 75"/>
          <p:cNvSpPr/>
          <p:nvPr/>
        </p:nvSpPr>
        <p:spPr>
          <a:xfrm>
            <a:off x="73660" y="5450205"/>
            <a:ext cx="121177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不是整万或整亿的数改写成用“万”或“亿”作单位的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TextBox 14"/>
          <p:cNvSpPr txBox="1"/>
          <p:nvPr/>
        </p:nvSpPr>
        <p:spPr>
          <a:xfrm>
            <a:off x="3184694" y="2033424"/>
            <a:ext cx="58225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学习一下关于小数的改写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644525" y="3947160"/>
            <a:ext cx="10902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把较大数改写成用“万”或“亿”作单位的数。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7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110" y="1353820"/>
            <a:ext cx="7891145" cy="364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矩形 67"/>
          <p:cNvSpPr/>
          <p:nvPr/>
        </p:nvSpPr>
        <p:spPr>
          <a:xfrm>
            <a:off x="1614805" y="5288915"/>
            <a:ext cx="55302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你从图中看到了哪些信息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08" name="TextBox 4"/>
          <p:cNvSpPr txBox="1">
            <a:spLocks noChangeArrowheads="1"/>
          </p:cNvSpPr>
          <p:nvPr/>
        </p:nvSpPr>
        <p:spPr bwMode="auto">
          <a:xfrm>
            <a:off x="3453418" y="630464"/>
            <a:ext cx="61928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地球与月球的距离是多少万千米？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4108" grpId="0"/>
      <p:bldP spid="410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7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0110" y="1353820"/>
            <a:ext cx="7891145" cy="364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TextBox 4"/>
          <p:cNvSpPr txBox="1">
            <a:spLocks noChangeArrowheads="1"/>
          </p:cNvSpPr>
          <p:nvPr/>
        </p:nvSpPr>
        <p:spPr bwMode="auto">
          <a:xfrm>
            <a:off x="3453418" y="630464"/>
            <a:ext cx="61928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地球与月球的距离是多少万千米？</a:t>
            </a:r>
          </a:p>
        </p:txBody>
      </p:sp>
      <p:sp>
        <p:nvSpPr>
          <p:cNvPr id="2" name="矩形 1"/>
          <p:cNvSpPr/>
          <p:nvPr/>
        </p:nvSpPr>
        <p:spPr>
          <a:xfrm>
            <a:off x="957580" y="5288915"/>
            <a:ext cx="105791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把384400 km改写成用万千米作单位的数是什么意思呢?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1294</Words>
  <Application>Microsoft Office PowerPoint</Application>
  <PresentationFormat>自定义</PresentationFormat>
  <Paragraphs>125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2450</cp:revision>
  <dcterms:created xsi:type="dcterms:W3CDTF">2017-11-13T08:28:00Z</dcterms:created>
  <dcterms:modified xsi:type="dcterms:W3CDTF">2021-11-17T06:24:27Z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290523D3B24B4060B4BE59DC2206D2E3</vt:lpwstr>
  </property>
</Properties>
</file>